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83" r:id="rId18"/>
    <p:sldId id="284" r:id="rId19"/>
    <p:sldId id="285" r:id="rId20"/>
    <p:sldId id="286" r:id="rId21"/>
    <p:sldId id="287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-62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86B88C-1E83-471F-AE44-2F93F3DCBB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FBC0C40-A4B1-41E3-8A40-A4533611DC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F0F6ABA-5BEB-49D3-AD5E-F66392D0D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AF4B-1E1A-40D5-BD40-FA59A14B1093}" type="datetimeFigureOut">
              <a:rPr lang="en-US" smtClean="0"/>
              <a:pPr/>
              <a:t>5/3/2021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3DEF6B4-EE6D-48EB-91E3-9C9A5ABDB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CDB552F-4C4F-4B39-856F-74E31E479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A4778-BC71-41A4-AD10-E619BE1D90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5945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8146B9-CF6D-43FC-B47A-32E2AF887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FA5B73-3454-4B2B-AF53-099F8A1DE1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2AE90EB-7C33-4413-B97D-A90DF3318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AF4B-1E1A-40D5-BD40-FA59A14B1093}" type="datetimeFigureOut">
              <a:rPr lang="en-US" smtClean="0"/>
              <a:pPr/>
              <a:t>5/3/2021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D17D479-D6FD-4988-8F90-93CBE7613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5E4A636-F4EC-4534-8FFB-8337228A2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A4778-BC71-41A4-AD10-E619BE1D90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59780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1B9AA44-6C1D-440E-906C-10CE8DAF52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7B1D537-3EFF-48EB-9E9C-4310E90E00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277AF64-09A1-4E4B-B1F9-E361BB0AA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AF4B-1E1A-40D5-BD40-FA59A14B1093}" type="datetimeFigureOut">
              <a:rPr lang="en-US" smtClean="0"/>
              <a:pPr/>
              <a:t>5/3/2021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8EA6AD-A934-4B4F-B13F-35734222C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9B54AA6-9D50-4338-A8FF-641165B78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A4778-BC71-41A4-AD10-E619BE1D90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1213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B145E2-ED22-4EF9-92AE-462E5A1FA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6969844-70D1-41C9-8A9B-AB506F4B9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BAA4D01-B7DB-4701-A878-37266E8D4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AF4B-1E1A-40D5-BD40-FA59A14B1093}" type="datetimeFigureOut">
              <a:rPr lang="en-US" smtClean="0"/>
              <a:pPr/>
              <a:t>5/3/2021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3D27A3A-4083-4F8B-88E9-06521DE97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1F78F5-8CD4-4767-B057-025993EFD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A4778-BC71-41A4-AD10-E619BE1D90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513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273074-5166-4364-A07D-0C8B45406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3FC259A-C7DF-4E99-B31C-D90BC11B1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B2AF091-D088-4D56-ACB2-8C71194C1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AF4B-1E1A-40D5-BD40-FA59A14B1093}" type="datetimeFigureOut">
              <a:rPr lang="en-US" smtClean="0"/>
              <a:pPr/>
              <a:t>5/3/2021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1CDAE7A-62A5-4EB0-AB27-BABCF2519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1F1B97E-12D6-4EC7-B12D-76EDDEEA7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A4778-BC71-41A4-AD10-E619BE1D90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27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C6D291-44E2-4591-8F07-DAB358890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EBC34CA-C1CE-415D-8CCB-C41D7A850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94DFDE6-DB55-4FF0-ABE1-1E0F1D2DC5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05E63CD-1A83-4DCD-8778-4A054BDD9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AF4B-1E1A-40D5-BD40-FA59A14B1093}" type="datetimeFigureOut">
              <a:rPr lang="en-US" smtClean="0"/>
              <a:pPr/>
              <a:t>5/3/2021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BF9FE1A-F453-4D22-8778-483CB1255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5AB5FE9-9A38-4BDD-9397-B30C4E983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A4778-BC71-41A4-AD10-E619BE1D90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53592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A862FB-0759-4B54-BDE1-B7B697EEA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E055933-8844-4E85-A4B4-7DDC8572AE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3C2823B-5207-47F4-9AB0-5734BB79AB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D30315C-00DC-46A9-BA92-B82B3FCC40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AEDFFB3-C148-4B8F-8964-B411A576E4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5076E51B-1724-4240-A585-BBB9FA22C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AF4B-1E1A-40D5-BD40-FA59A14B1093}" type="datetimeFigureOut">
              <a:rPr lang="en-US" smtClean="0"/>
              <a:pPr/>
              <a:t>5/3/2021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10C744D-A574-460A-8770-3A0BA846D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3E4FD70-E67D-40D3-AFF4-5C380A856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A4778-BC71-41A4-AD10-E619BE1D90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30063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503178-6717-4674-819F-69B83DBBB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07E8C9D-D171-4B9E-88C5-2731D2713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AF4B-1E1A-40D5-BD40-FA59A14B1093}" type="datetimeFigureOut">
              <a:rPr lang="en-US" smtClean="0"/>
              <a:pPr/>
              <a:t>5/3/2021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12D9B4A-DE91-488B-B6B7-A7C80FB6C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C1EF32F-0290-402B-96CD-AD10383E7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A4778-BC71-41A4-AD10-E619BE1D90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0681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B2B3AA3-6E7F-4CDF-A82D-FCC96C40E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AF4B-1E1A-40D5-BD40-FA59A14B1093}" type="datetimeFigureOut">
              <a:rPr lang="en-US" smtClean="0"/>
              <a:pPr/>
              <a:t>5/3/2021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06469F7-EE1A-416F-8C0D-3DE95802C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4F65C9A-E8CB-44A9-9C04-A522914ED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A4778-BC71-41A4-AD10-E619BE1D90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3786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CE25319-EE36-43C9-8F91-E75A8A418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E1AA464-9B53-40C8-8476-BE9771A4A6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ADFE1D3-893F-4356-AACF-B53FDBD5C9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E67F837-8A44-4758-ABF9-CF1C1A95E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AF4B-1E1A-40D5-BD40-FA59A14B1093}" type="datetimeFigureOut">
              <a:rPr lang="en-US" smtClean="0"/>
              <a:pPr/>
              <a:t>5/3/2021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4FF179E-906B-4D64-BBC2-BEBE20518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BEE70CF-AAA9-41BF-99FE-30D47448B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A4778-BC71-41A4-AD10-E619BE1D90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992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67C2E1-133B-404E-9561-95DFA142F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51955F5-6C51-47EE-B36B-F138809C82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84A0141-D64C-428F-9C4D-DE02D4838B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A3ED35C-E65D-47E5-97DA-199491F42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AF4B-1E1A-40D5-BD40-FA59A14B1093}" type="datetimeFigureOut">
              <a:rPr lang="en-US" smtClean="0"/>
              <a:pPr/>
              <a:t>5/3/2021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BE7F5C7-60C6-4219-893A-1FD556B28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13BA575-996B-4041-BE3E-DD09910FD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A4778-BC71-41A4-AD10-E619BE1D90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3925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AB42C1A7-0B29-492B-B7BF-99E6E49FA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582657E-B737-460B-A291-7398F5C7C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0D66922-7C49-48D7-96C4-57B7E5194D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3AF4B-1E1A-40D5-BD40-FA59A14B1093}" type="datetimeFigureOut">
              <a:rPr lang="en-US" smtClean="0"/>
              <a:pPr/>
              <a:t>5/3/2021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D74E05B-9BE5-4AEB-B339-5CFA4ED6BD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D1738C4-9DF5-47C1-9D8B-11BEA54D04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A4778-BC71-41A4-AD10-E619BE1D90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055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3962611-DFD5-4092-AAFD-559E3DFCE2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2270F1FA-0425-408F-9861-80BF5AFB27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B5BC2792-E9F8-4A4E-BE3B-40595280D1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UNIT-6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4FADAD9-7E99-42DC-A69F-47E0B338FF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r>
              <a:rPr lang="en-US" sz="3600" b="1" i="1" u="sng" dirty="0">
                <a:solidFill>
                  <a:srgbClr val="FFFFFF"/>
                </a:solidFill>
              </a:rPr>
              <a:t>Confusing Word</a:t>
            </a:r>
          </a:p>
        </p:txBody>
      </p:sp>
    </p:spTree>
    <p:extLst>
      <p:ext uri="{BB962C8B-B14F-4D97-AF65-F5344CB8AC3E}">
        <p14:creationId xmlns:p14="http://schemas.microsoft.com/office/powerpoint/2010/main" xmlns="" val="2969324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3. The car _______the semi on the right; that was a dangerous move.</a:t>
            </a:r>
          </a:p>
          <a:p>
            <a:r>
              <a:rPr lang="en-US" dirty="0"/>
              <a:t>A. Passed</a:t>
            </a:r>
          </a:p>
          <a:p>
            <a:r>
              <a:rPr lang="en-US" dirty="0"/>
              <a:t>B. Past</a:t>
            </a:r>
          </a:p>
          <a:p>
            <a:endParaRPr lang="en-US" dirty="0"/>
          </a:p>
          <a:p>
            <a:r>
              <a:rPr lang="en-US" dirty="0"/>
              <a:t>4. Watch your steps. Take one ___ at a time.</a:t>
            </a:r>
          </a:p>
          <a:p>
            <a:r>
              <a:rPr lang="en-US" dirty="0"/>
              <a:t>a. stair</a:t>
            </a:r>
          </a:p>
          <a:p>
            <a:r>
              <a:rPr lang="en-US" dirty="0"/>
              <a:t>b. stare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71107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7CC38476-1320-4153-9C17-D3F8CFE57C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8962" y="643467"/>
            <a:ext cx="8894076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51743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7. It would be more __________ to treat animals kindly.</a:t>
            </a:r>
          </a:p>
          <a:p>
            <a:endParaRPr lang="en-US" dirty="0"/>
          </a:p>
          <a:p>
            <a:r>
              <a:rPr lang="en-US" dirty="0"/>
              <a:t>A. human</a:t>
            </a:r>
          </a:p>
          <a:p>
            <a:r>
              <a:rPr lang="en-US" dirty="0"/>
              <a:t>B. humane</a:t>
            </a:r>
          </a:p>
          <a:p>
            <a:endParaRPr lang="en-US" dirty="0"/>
          </a:p>
          <a:p>
            <a:r>
              <a:rPr lang="en-US" dirty="0"/>
              <a:t>8. Victoria had the longest ___ of any British monarch.</a:t>
            </a:r>
          </a:p>
          <a:p>
            <a:r>
              <a:rPr lang="en-US" dirty="0"/>
              <a:t>a. rain</a:t>
            </a:r>
          </a:p>
          <a:p>
            <a:r>
              <a:rPr lang="en-US" dirty="0"/>
              <a:t>b. reign</a:t>
            </a:r>
          </a:p>
          <a:p>
            <a:r>
              <a:rPr lang="en-US" dirty="0"/>
              <a:t>c. rein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717201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45C8DE7D-95EC-415C-BE28-D04A9ED1C9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5589" y="643467"/>
            <a:ext cx="9700822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70099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93B6F66E-0690-47A8-87C5-9A4C42F9A2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5589" y="643467"/>
            <a:ext cx="9700822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557504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72112B00-F1ED-449C-B1AE-3215C1BC65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1739" y="643467"/>
            <a:ext cx="10668521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95786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F6003D65-2837-4755-88DA-7F75B822E6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436593"/>
            <a:ext cx="10905066" cy="3984812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84055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16. Ted has ______ confidence that this plan will work.</a:t>
            </a:r>
          </a:p>
          <a:p>
            <a:endParaRPr lang="en-US" dirty="0"/>
          </a:p>
          <a:p>
            <a:r>
              <a:rPr lang="en-US" dirty="0"/>
              <a:t>A  implicit</a:t>
            </a:r>
          </a:p>
          <a:p>
            <a:r>
              <a:rPr lang="en-US" dirty="0"/>
              <a:t>B. Explicit</a:t>
            </a:r>
          </a:p>
          <a:p>
            <a:endParaRPr lang="en-US" dirty="0"/>
          </a:p>
          <a:p>
            <a:r>
              <a:rPr lang="en-US" dirty="0"/>
              <a:t>17. The bank robbers managed to ______ the police for several days.</a:t>
            </a:r>
          </a:p>
          <a:p>
            <a:endParaRPr lang="en-US" dirty="0"/>
          </a:p>
          <a:p>
            <a:r>
              <a:rPr lang="en-US" dirty="0"/>
              <a:t>A. allude</a:t>
            </a:r>
          </a:p>
          <a:p>
            <a:r>
              <a:rPr lang="en-US" dirty="0"/>
              <a:t>B. elude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629722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18. Which sentence is correct?</a:t>
            </a:r>
          </a:p>
          <a:p>
            <a:r>
              <a:rPr lang="en-US" dirty="0"/>
              <a:t>A. I would advise you not to stroke that dog.</a:t>
            </a:r>
          </a:p>
          <a:p>
            <a:r>
              <a:rPr lang="en-US" dirty="0"/>
              <a:t>B. I would advice you not to stroke that dog.</a:t>
            </a:r>
          </a:p>
          <a:p>
            <a:endParaRPr lang="en-US" dirty="0"/>
          </a:p>
          <a:p>
            <a:r>
              <a:rPr lang="en-US" dirty="0"/>
              <a:t>19. Which sentence is correct?</a:t>
            </a:r>
          </a:p>
          <a:p>
            <a:r>
              <a:rPr lang="en-US" dirty="0"/>
              <a:t>A.  Can I borrow your car tonight?</a:t>
            </a:r>
          </a:p>
          <a:p>
            <a:r>
              <a:rPr lang="en-US" dirty="0"/>
              <a:t>B. Can I lend your car tonight?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629722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20. Which sentence is correct?</a:t>
            </a:r>
          </a:p>
          <a:p>
            <a:endParaRPr lang="en-US" dirty="0"/>
          </a:p>
          <a:p>
            <a:r>
              <a:rPr lang="en-US" dirty="0"/>
              <a:t>A. I have nothing to were to the party?</a:t>
            </a:r>
          </a:p>
          <a:p>
            <a:r>
              <a:rPr lang="en-US" dirty="0"/>
              <a:t>B. I have nothing to wear to the party?</a:t>
            </a:r>
          </a:p>
          <a:p>
            <a:endParaRPr lang="en-US" dirty="0"/>
          </a:p>
          <a:p>
            <a:r>
              <a:rPr lang="en-US" dirty="0"/>
              <a:t>21. We have not decided _______to go on a cruise for our vacation yet.</a:t>
            </a:r>
          </a:p>
          <a:p>
            <a:endParaRPr lang="en-US" dirty="0"/>
          </a:p>
          <a:p>
            <a:r>
              <a:rPr lang="en-US" dirty="0"/>
              <a:t>A. weather</a:t>
            </a:r>
          </a:p>
          <a:p>
            <a:r>
              <a:rPr lang="en-US" dirty="0"/>
              <a:t>B. whether </a:t>
            </a:r>
          </a:p>
        </p:txBody>
      </p:sp>
    </p:spTree>
    <p:extLst>
      <p:ext uri="{BB962C8B-B14F-4D97-AF65-F5344CB8AC3E}">
        <p14:creationId xmlns:p14="http://schemas.microsoft.com/office/powerpoint/2010/main" xmlns="" val="4262972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172C72-ABE1-47CB-9007-E5ADE2122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u="sng" dirty="0">
                <a:effectLst/>
              </a:rPr>
              <a:t>Exercise-6.9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3BEFF1D-7759-4721-A5B5-06E997007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0174"/>
            <a:ext cx="10515600" cy="51167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effectLst/>
              </a:rPr>
              <a:t>For each of the following sentences, write the correct word choice:</a:t>
            </a:r>
          </a:p>
          <a:p>
            <a:endParaRPr lang="en-US" sz="2800" dirty="0">
              <a:effectLst/>
            </a:endParaRPr>
          </a:p>
          <a:p>
            <a:r>
              <a:rPr lang="en-US" sz="3200" dirty="0">
                <a:effectLst/>
              </a:rPr>
              <a:t>1. We discussed the multiple literary (illusions/allusions) within the text. </a:t>
            </a:r>
          </a:p>
          <a:p>
            <a:r>
              <a:rPr lang="en-US" sz="3200" dirty="0">
                <a:effectLst/>
              </a:rPr>
              <a:t>2. (Among/Between) me and you, I think Kallie won the contest. </a:t>
            </a:r>
          </a:p>
          <a:p>
            <a:r>
              <a:rPr lang="en-US" sz="3200" dirty="0">
                <a:effectLst/>
              </a:rPr>
              <a:t>3. She had too (many/much) sweaters in her closet. </a:t>
            </a:r>
          </a:p>
          <a:p>
            <a:r>
              <a:rPr lang="en-US" sz="3200" dirty="0">
                <a:effectLst/>
              </a:rPr>
              <a:t>4. Alex was (to/too) excited to sleep.</a:t>
            </a:r>
          </a:p>
          <a:p>
            <a:r>
              <a:rPr lang="en-US" sz="3200" dirty="0">
                <a:effectLst/>
              </a:rPr>
              <a:t>5. (Their/They’re/There) going to the amusement park tomorrow.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569362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22. My aunt's house has no grass because she lives in a _____ region.</a:t>
            </a:r>
          </a:p>
          <a:p>
            <a:endParaRPr lang="en-US" dirty="0"/>
          </a:p>
          <a:p>
            <a:r>
              <a:rPr lang="en-US" dirty="0"/>
              <a:t>A. desert</a:t>
            </a:r>
          </a:p>
          <a:p>
            <a:r>
              <a:rPr lang="en-US" dirty="0"/>
              <a:t>B. dessert</a:t>
            </a:r>
          </a:p>
          <a:p>
            <a:endParaRPr lang="en-US" dirty="0"/>
          </a:p>
          <a:p>
            <a:r>
              <a:rPr lang="en-US" dirty="0"/>
              <a:t>23. I _______the sound of a barking dog, especially when I'm trying to sleep!</a:t>
            </a:r>
          </a:p>
          <a:p>
            <a:r>
              <a:rPr lang="en-US" dirty="0"/>
              <a:t>A. loathe</a:t>
            </a:r>
          </a:p>
          <a:p>
            <a:r>
              <a:rPr lang="en-US" dirty="0"/>
              <a:t>B. loath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629722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24.Because he was scared to show up for the ______, the rancher decided to run from the fight.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A. dual</a:t>
            </a:r>
          </a:p>
          <a:p>
            <a:pPr marL="0" indent="0">
              <a:buNone/>
            </a:pPr>
            <a:r>
              <a:rPr lang="en-US" dirty="0"/>
              <a:t>B duel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25. Candles and incense were lit as sacrificial gifts and placed at the base of the wooden _______.</a:t>
            </a:r>
          </a:p>
          <a:p>
            <a:pPr marL="0" indent="0">
              <a:buNone/>
            </a:pPr>
            <a:r>
              <a:rPr lang="en-US" dirty="0"/>
              <a:t>A. alter</a:t>
            </a:r>
          </a:p>
          <a:p>
            <a:pPr marL="0" indent="0">
              <a:buNone/>
            </a:pPr>
            <a:r>
              <a:rPr lang="en-US" dirty="0"/>
              <a:t>B altar.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654583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3B854194-185D-494D-905C-7C7CB2E3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B4F5FA0D-0104-4987-8241-EFF7C85B88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2897127E-6CEF-446C-BE87-93B7C46E49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29354A-6E69-4BA1-B6FA-D085376D9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 sz="3600" b="1" u="sng" dirty="0">
                <a:effectLst/>
              </a:rPr>
              <a:t>Exercise-6.11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50A7CCA-4CBB-4BFE-A1FA-AD4C08791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44662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E0F544FD-0EBC-4D65-81EA-4B4A687218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8790" y="643467"/>
            <a:ext cx="10554419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80658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B5412966-10A8-4068-AF75-3BFAD7FBD6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7774" y="643467"/>
            <a:ext cx="8956452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51142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1B7CE991-517D-420D-AB7F-7486377955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7882" y="643467"/>
            <a:ext cx="9636236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509681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17B87938-2B3F-482D-9250-60CC61C9E0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3187" y="662517"/>
            <a:ext cx="8037926" cy="5571065"/>
          </a:xfrm>
          <a:prstGeom prst="rect">
            <a:avLst/>
          </a:prstGeom>
          <a:ln>
            <a:noFill/>
          </a:ln>
        </p:spPr>
      </p:pic>
      <p:sp>
        <p:nvSpPr>
          <p:cNvPr id="26" name="Isosceles Triangle 25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56850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61F38312-F165-428A-B08D-B9BD968E89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98144" y="643467"/>
            <a:ext cx="8195711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13371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CF840E8E-96B4-4982-BAD5-92B562EA79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7107" y="643467"/>
            <a:ext cx="9317785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09641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BD189B84-8053-474B-844B-C83287F459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41103" y="643467"/>
            <a:ext cx="9309794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34831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8CD3C24-4C5E-490F-BC6C-2B0FF0123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460B266-E2D3-4929-A21A-91C76945E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6. The sugar had a negative (effect/affect) on the science experiment. </a:t>
            </a:r>
          </a:p>
          <a:p>
            <a:r>
              <a:rPr lang="en-US" sz="3600" dirty="0"/>
              <a:t>7. Nicole has (fewer/less) shoes than Sara.</a:t>
            </a:r>
          </a:p>
          <a:p>
            <a:r>
              <a:rPr lang="en-US" sz="3600" dirty="0"/>
              <a:t> 8. The gas prices continue to (raise/rise). </a:t>
            </a:r>
          </a:p>
          <a:p>
            <a:r>
              <a:rPr lang="en-US" sz="3600" dirty="0"/>
              <a:t>9. Michael (hanged/hung) the picture for his mother. </a:t>
            </a:r>
          </a:p>
          <a:p>
            <a:r>
              <a:rPr lang="en-US" sz="3600" dirty="0"/>
              <a:t>10. Cindy, (lay/lie) the book on the table.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841215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865FC4AE-899F-4723-8BF8-A0D3FAFBAF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9205" y="643467"/>
            <a:ext cx="10173589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7664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924D5A59-2F24-43EC-B7EC-0FA1FBFC15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061618"/>
            <a:ext cx="10905066" cy="4734763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60525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B1C04366-A1EE-4BCC-A56F-9D3C8E8E68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984664"/>
            <a:ext cx="10905066" cy="4888670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51820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400" b="1" dirty="0" smtClean="0"/>
          </a:p>
          <a:p>
            <a:endParaRPr lang="en-US" sz="4400" b="1" dirty="0"/>
          </a:p>
          <a:p>
            <a:r>
              <a:rPr lang="en-US" sz="4400" b="1" dirty="0" smtClean="0"/>
              <a:t>Exercise-6.12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xmlns="" val="368673245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1. Which of these means to omit?</a:t>
            </a:r>
          </a:p>
          <a:p>
            <a:r>
              <a:rPr lang="en-US" sz="3200" dirty="0"/>
              <a:t>a) Accept</a:t>
            </a:r>
          </a:p>
          <a:p>
            <a:r>
              <a:rPr lang="en-US" sz="3200" dirty="0"/>
              <a:t>b) Except</a:t>
            </a:r>
          </a:p>
          <a:p>
            <a:r>
              <a:rPr lang="en-US" sz="3200" dirty="0"/>
              <a:t>c) </a:t>
            </a:r>
            <a:r>
              <a:rPr lang="en-US" sz="3200" dirty="0" err="1"/>
              <a:t>Acept</a:t>
            </a:r>
            <a:endParaRPr lang="en-US" sz="3200" dirty="0"/>
          </a:p>
          <a:p>
            <a:r>
              <a:rPr lang="en-US" sz="3200" dirty="0"/>
              <a:t>d) </a:t>
            </a:r>
            <a:r>
              <a:rPr lang="en-US" sz="3200" dirty="0" err="1"/>
              <a:t>Exccept</a:t>
            </a:r>
            <a:r>
              <a:rPr lang="en-US" sz="320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867324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2. Which of these means to influence?</a:t>
            </a:r>
          </a:p>
          <a:p>
            <a:r>
              <a:rPr lang="en-US" dirty="0"/>
              <a:t>a) Affect</a:t>
            </a:r>
          </a:p>
          <a:p>
            <a:r>
              <a:rPr lang="en-US" dirty="0"/>
              <a:t>b) </a:t>
            </a:r>
            <a:r>
              <a:rPr lang="en-US" dirty="0" err="1"/>
              <a:t>Efect</a:t>
            </a:r>
            <a:endParaRPr lang="en-US" dirty="0"/>
          </a:p>
          <a:p>
            <a:r>
              <a:rPr lang="en-US" dirty="0"/>
              <a:t>c) Effect</a:t>
            </a:r>
          </a:p>
          <a:p>
            <a:r>
              <a:rPr lang="en-US" dirty="0"/>
              <a:t>d) </a:t>
            </a:r>
            <a:r>
              <a:rPr lang="en-US" dirty="0" err="1"/>
              <a:t>Affecct</a:t>
            </a:r>
            <a:endParaRPr lang="en-US" dirty="0"/>
          </a:p>
          <a:p>
            <a:endParaRPr lang="en-US" dirty="0"/>
          </a:p>
          <a:p>
            <a:r>
              <a:rPr lang="en-US" dirty="0"/>
              <a:t>3.  ______ is the most important city of a country.</a:t>
            </a:r>
          </a:p>
          <a:p>
            <a:r>
              <a:rPr lang="en-US" dirty="0"/>
              <a:t>a) Capitol</a:t>
            </a:r>
          </a:p>
          <a:p>
            <a:r>
              <a:rPr lang="en-US" dirty="0"/>
              <a:t>b) </a:t>
            </a:r>
            <a:r>
              <a:rPr lang="en-US" dirty="0" err="1"/>
              <a:t>Capetol</a:t>
            </a:r>
            <a:endParaRPr lang="en-US" dirty="0"/>
          </a:p>
          <a:p>
            <a:r>
              <a:rPr lang="en-US" dirty="0"/>
              <a:t>c) Capital</a:t>
            </a:r>
          </a:p>
          <a:p>
            <a:r>
              <a:rPr lang="en-US" dirty="0"/>
              <a:t>d) </a:t>
            </a:r>
            <a:r>
              <a:rPr lang="en-US" dirty="0" err="1"/>
              <a:t>Capitalisation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867324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4.  </a:t>
            </a:r>
            <a:r>
              <a:rPr lang="en-US" sz="3200" dirty="0"/>
              <a:t>Which of these is an adjective?</a:t>
            </a:r>
          </a:p>
          <a:p>
            <a:r>
              <a:rPr lang="en-US" sz="3200" dirty="0"/>
              <a:t>a) Course</a:t>
            </a:r>
          </a:p>
          <a:p>
            <a:r>
              <a:rPr lang="en-US" sz="3200" dirty="0"/>
              <a:t>b) </a:t>
            </a:r>
            <a:r>
              <a:rPr lang="en-US" sz="3200" dirty="0" err="1"/>
              <a:t>Coaurse</a:t>
            </a:r>
            <a:endParaRPr lang="en-US" sz="3200" dirty="0"/>
          </a:p>
          <a:p>
            <a:r>
              <a:rPr lang="en-US" sz="3200" dirty="0"/>
              <a:t>c) </a:t>
            </a:r>
            <a:r>
              <a:rPr lang="en-US" sz="3200" dirty="0" err="1"/>
              <a:t>Caorse</a:t>
            </a:r>
            <a:endParaRPr lang="en-US" sz="3200" dirty="0"/>
          </a:p>
          <a:p>
            <a:r>
              <a:rPr lang="en-US" sz="3200" dirty="0"/>
              <a:t>d) Coarse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867324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5. Fill in the blank.</a:t>
            </a:r>
          </a:p>
          <a:p>
            <a:r>
              <a:rPr lang="en-US" sz="3600" dirty="0"/>
              <a:t>She writes everyday in her ____</a:t>
            </a:r>
          </a:p>
          <a:p>
            <a:r>
              <a:rPr lang="en-US" sz="3600" dirty="0"/>
              <a:t>a) dairy</a:t>
            </a:r>
          </a:p>
          <a:p>
            <a:r>
              <a:rPr lang="en-US" sz="3600" dirty="0"/>
              <a:t>b) diary</a:t>
            </a:r>
          </a:p>
          <a:p>
            <a:r>
              <a:rPr lang="en-US" sz="3600" dirty="0"/>
              <a:t>c) </a:t>
            </a:r>
            <a:r>
              <a:rPr lang="en-US" sz="3600" dirty="0" err="1"/>
              <a:t>deary</a:t>
            </a:r>
            <a:endParaRPr lang="en-US" sz="3600" dirty="0"/>
          </a:p>
          <a:p>
            <a:r>
              <a:rPr lang="en-US" sz="3600" dirty="0"/>
              <a:t>d) </a:t>
            </a:r>
            <a:r>
              <a:rPr lang="en-US" sz="3600" dirty="0" err="1"/>
              <a:t>diery</a:t>
            </a:r>
            <a:r>
              <a:rPr lang="en-US" sz="360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8673245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6. Which of these expresses distance?</a:t>
            </a:r>
          </a:p>
          <a:p>
            <a:r>
              <a:rPr lang="en-US" sz="3600" dirty="0"/>
              <a:t>a) Farther</a:t>
            </a:r>
          </a:p>
          <a:p>
            <a:r>
              <a:rPr lang="en-US" sz="3600" dirty="0"/>
              <a:t>b) Father</a:t>
            </a:r>
          </a:p>
          <a:p>
            <a:r>
              <a:rPr lang="en-US" sz="3600" dirty="0"/>
              <a:t>c) Further</a:t>
            </a:r>
          </a:p>
          <a:p>
            <a:r>
              <a:rPr lang="en-US" sz="3600" dirty="0"/>
              <a:t>d) </a:t>
            </a:r>
            <a:r>
              <a:rPr lang="en-US" sz="3600" dirty="0" err="1"/>
              <a:t>Ferther</a:t>
            </a:r>
            <a:r>
              <a:rPr lang="en-US" sz="3600" dirty="0"/>
              <a:t> 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6867324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7. Which of these means a piece of wood?</a:t>
            </a:r>
          </a:p>
          <a:p>
            <a:r>
              <a:rPr lang="en-US" sz="3600" dirty="0"/>
              <a:t>a) Wage</a:t>
            </a:r>
          </a:p>
          <a:p>
            <a:r>
              <a:rPr lang="en-US" sz="3600" dirty="0"/>
              <a:t>b) </a:t>
            </a:r>
            <a:r>
              <a:rPr lang="en-US" sz="3600" dirty="0" err="1"/>
              <a:t>Wadge</a:t>
            </a:r>
            <a:endParaRPr lang="en-US" sz="3600" dirty="0"/>
          </a:p>
          <a:p>
            <a:r>
              <a:rPr lang="en-US" sz="3600" dirty="0"/>
              <a:t>c) Wedge</a:t>
            </a:r>
          </a:p>
          <a:p>
            <a:r>
              <a:rPr lang="en-US" sz="3600" dirty="0"/>
              <a:t>d) </a:t>
            </a:r>
            <a:r>
              <a:rPr lang="en-US" sz="3600" dirty="0" err="1"/>
              <a:t>Wedje</a:t>
            </a:r>
            <a:r>
              <a:rPr lang="en-US" sz="3600" dirty="0"/>
              <a:t> 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686732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8DFABD-6F9B-4342-BE2C-0C6902015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792066A-0ECC-44B0-80E3-B284870782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7652"/>
            <a:ext cx="10515600" cy="5249311"/>
          </a:xfrm>
        </p:spPr>
        <p:txBody>
          <a:bodyPr>
            <a:normAutofit/>
          </a:bodyPr>
          <a:lstStyle/>
          <a:p>
            <a:r>
              <a:rPr lang="en-US" sz="3600" dirty="0"/>
              <a:t>11. John scored higher on the exam (then/than) I did. </a:t>
            </a:r>
          </a:p>
          <a:p>
            <a:r>
              <a:rPr lang="en-US" sz="3600" dirty="0"/>
              <a:t>12. (Who/Whom) wants to go to the mall tonight?</a:t>
            </a:r>
          </a:p>
          <a:p>
            <a:r>
              <a:rPr lang="en-US" sz="3600" dirty="0"/>
              <a:t> 13. Haley did not mean to (infer/imply) that Jenny was to blame. </a:t>
            </a:r>
          </a:p>
          <a:p>
            <a:r>
              <a:rPr lang="en-US" sz="3600" dirty="0"/>
              <a:t>14. John had (less/fewer) travel time because he lives closer to the airport. </a:t>
            </a:r>
          </a:p>
          <a:p>
            <a:r>
              <a:rPr lang="en-US" sz="3600" dirty="0"/>
              <a:t>15. (Whose/Who’s) watch is this on the counter?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0349306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8. It’s made from wheat ____</a:t>
            </a:r>
          </a:p>
          <a:p>
            <a:r>
              <a:rPr lang="en-US" dirty="0"/>
              <a:t>A. flower</a:t>
            </a:r>
          </a:p>
          <a:p>
            <a:r>
              <a:rPr lang="en-US" dirty="0"/>
              <a:t>B. flour </a:t>
            </a:r>
          </a:p>
          <a:p>
            <a:endParaRPr lang="en-US" dirty="0"/>
          </a:p>
          <a:p>
            <a:r>
              <a:rPr lang="en-US" dirty="0"/>
              <a:t>9. Choose the correct meaning of the word ‘play’ from the following sentence.</a:t>
            </a:r>
          </a:p>
          <a:p>
            <a:pPr marL="0" indent="0">
              <a:buNone/>
            </a:pPr>
            <a:r>
              <a:rPr lang="en-US" b="1" dirty="0"/>
              <a:t>The author wrote a new play. </a:t>
            </a:r>
          </a:p>
          <a:p>
            <a:r>
              <a:rPr lang="en-US" dirty="0"/>
              <a:t>A.	participate in a sport</a:t>
            </a:r>
          </a:p>
          <a:p>
            <a:r>
              <a:rPr lang="en-US" dirty="0"/>
              <a:t>B.	theater piece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8673245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10. Choose the correct meaning of the word ‘pen’ from the following sentence </a:t>
            </a:r>
          </a:p>
          <a:p>
            <a:r>
              <a:rPr lang="en-US" sz="3600" b="1" dirty="0"/>
              <a:t>My rabbits are in a pen outside. </a:t>
            </a:r>
          </a:p>
          <a:p>
            <a:r>
              <a:rPr lang="en-US" sz="3600" dirty="0"/>
              <a:t>A.	a writing instrument which uses ink </a:t>
            </a:r>
          </a:p>
          <a:p>
            <a:r>
              <a:rPr lang="en-US" sz="3600" dirty="0"/>
              <a:t>B.	an enclosed area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8673245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11.  Choose the correct option</a:t>
            </a:r>
          </a:p>
          <a:p>
            <a:endParaRPr lang="en-US" dirty="0"/>
          </a:p>
          <a:p>
            <a:r>
              <a:rPr lang="en-US" dirty="0"/>
              <a:t>feat, feet</a:t>
            </a:r>
          </a:p>
          <a:p>
            <a:r>
              <a:rPr lang="en-US" dirty="0"/>
              <a:t>A.	synonyms</a:t>
            </a:r>
          </a:p>
          <a:p>
            <a:r>
              <a:rPr lang="en-US" dirty="0"/>
              <a:t>B.	antonyms</a:t>
            </a:r>
          </a:p>
          <a:p>
            <a:r>
              <a:rPr lang="en-US" dirty="0"/>
              <a:t>C.	homophones</a:t>
            </a:r>
          </a:p>
          <a:p>
            <a:r>
              <a:rPr lang="en-US" dirty="0"/>
              <a:t>D.	homographs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8673245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12. Based on the definition, which sentence uses the homograph correctly?</a:t>
            </a:r>
          </a:p>
          <a:p>
            <a:endParaRPr lang="en-US" dirty="0"/>
          </a:p>
          <a:p>
            <a:r>
              <a:rPr lang="en-US" b="1" dirty="0" smtClean="0"/>
              <a:t>Address</a:t>
            </a:r>
            <a:r>
              <a:rPr lang="en-US" b="1" dirty="0"/>
              <a:t>: a speech or written statement</a:t>
            </a:r>
          </a:p>
          <a:p>
            <a:r>
              <a:rPr lang="en-US" dirty="0"/>
              <a:t>A.	The principal will address the students at the assembly.</a:t>
            </a:r>
          </a:p>
          <a:p>
            <a:r>
              <a:rPr lang="en-US" dirty="0"/>
              <a:t>B.	Write your address on the envelope.</a:t>
            </a:r>
          </a:p>
          <a:p>
            <a:r>
              <a:rPr lang="en-US" dirty="0"/>
              <a:t>C.	Do you know your home address?</a:t>
            </a:r>
          </a:p>
          <a:p>
            <a:r>
              <a:rPr lang="en-US" dirty="0"/>
              <a:t>D.	Do you live at a new address?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8673245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13. Homophones do not sound the same.</a:t>
            </a:r>
          </a:p>
          <a:p>
            <a:r>
              <a:rPr lang="en-US" dirty="0"/>
              <a:t>A.	True</a:t>
            </a:r>
          </a:p>
          <a:p>
            <a:r>
              <a:rPr lang="en-US" dirty="0"/>
              <a:t>B.	False</a:t>
            </a:r>
          </a:p>
          <a:p>
            <a:endParaRPr lang="en-US" dirty="0"/>
          </a:p>
          <a:p>
            <a:r>
              <a:rPr lang="en-US" dirty="0"/>
              <a:t>14.  Which of these sets are Homonyms</a:t>
            </a:r>
          </a:p>
          <a:p>
            <a:r>
              <a:rPr lang="en-US" dirty="0"/>
              <a:t>A.	Pair (two of something), Pear (fruit)</a:t>
            </a:r>
          </a:p>
          <a:p>
            <a:r>
              <a:rPr lang="en-US" dirty="0"/>
              <a:t>B.	Dove (the bird), Dove (past tense of dive)</a:t>
            </a:r>
          </a:p>
          <a:p>
            <a:r>
              <a:rPr lang="en-US" dirty="0"/>
              <a:t>C.	Right (opposite of left), Right (the good thing to do)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8673245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15. Which set </a:t>
            </a:r>
            <a:r>
              <a:rPr lang="en-US" sz="3600"/>
              <a:t>are </a:t>
            </a:r>
            <a:r>
              <a:rPr lang="en-US" sz="3600" smtClean="0"/>
              <a:t>homographs</a:t>
            </a: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  <a:p>
            <a:r>
              <a:rPr lang="en-US" sz="3600" dirty="0"/>
              <a:t>A.	Stare (to look), Stair (walk up the stairs)</a:t>
            </a:r>
          </a:p>
          <a:p>
            <a:r>
              <a:rPr lang="en-US" sz="3600" dirty="0"/>
              <a:t>B.	Lead (to guide), Lead ( a metal)</a:t>
            </a:r>
          </a:p>
          <a:p>
            <a:r>
              <a:rPr lang="en-US" sz="3600" dirty="0"/>
              <a:t>C.	Palm (a tree), Palm (a part of a hand)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240722663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Exercise-6.13</a:t>
            </a:r>
          </a:p>
          <a:p>
            <a:r>
              <a:rPr lang="en-US" b="1" dirty="0"/>
              <a:t>Choose the correct option </a:t>
            </a:r>
          </a:p>
          <a:p>
            <a:r>
              <a:rPr lang="en-US" dirty="0"/>
              <a:t>1. Please try not to (waste, waist) paper. </a:t>
            </a:r>
          </a:p>
          <a:p>
            <a:r>
              <a:rPr lang="en-US" dirty="0"/>
              <a:t>2. This is my favorite (pare, pair, pear) of jeans. </a:t>
            </a:r>
          </a:p>
          <a:p>
            <a:r>
              <a:rPr lang="en-US" dirty="0"/>
              <a:t>3. I (sent, scent, cent) a letter to my aunt in Vietnam.</a:t>
            </a:r>
          </a:p>
          <a:p>
            <a:r>
              <a:rPr lang="en-US" dirty="0"/>
              <a:t> 4. The children got (bored, board) during the lecture. </a:t>
            </a:r>
          </a:p>
          <a:p>
            <a:r>
              <a:rPr lang="en-US" dirty="0"/>
              <a:t>5. I need to take a (break, brake) from this exercise! </a:t>
            </a:r>
            <a:endParaRPr lang="en-US" dirty="0" smtClean="0"/>
          </a:p>
          <a:p>
            <a:r>
              <a:rPr lang="en-US" dirty="0"/>
              <a:t>6. Alec is going to (wear, ware) his work boots today.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0722663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7. Do you think it is going to (rein, rain, reign) this afternoon? </a:t>
            </a:r>
          </a:p>
          <a:p>
            <a:r>
              <a:rPr lang="en-US" dirty="0"/>
              <a:t>8. I saw a restaurant just off the (rode, road) about a mile back. </a:t>
            </a:r>
          </a:p>
          <a:p>
            <a:r>
              <a:rPr lang="en-US" dirty="0"/>
              <a:t>9. David’s brother is in a (band, banned) which plays Russian music. </a:t>
            </a:r>
          </a:p>
          <a:p>
            <a:r>
              <a:rPr lang="en-US" dirty="0"/>
              <a:t>10. Juana wants her socks because her (tows, toes) are cold. </a:t>
            </a:r>
          </a:p>
          <a:p>
            <a:r>
              <a:rPr lang="en-US" dirty="0"/>
              <a:t>11. The teacher walked down the (aisle, isle) between the rows of desk</a:t>
            </a:r>
          </a:p>
          <a:p>
            <a:r>
              <a:rPr lang="en-US" dirty="0"/>
              <a:t>12. Humans have hands. Dogs have (paws, pause).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0214113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>
                <a:latin typeface="Cooper Black" pitchFamily="18" charset="0"/>
              </a:rPr>
              <a:t>Practice what you know, and it will help to make clear what now you do not </a:t>
            </a:r>
            <a:r>
              <a:rPr lang="en-US" sz="5400" dirty="0" smtClean="0">
                <a:latin typeface="Cooper Black" pitchFamily="18" charset="0"/>
              </a:rPr>
              <a:t>know…..! </a:t>
            </a:r>
            <a:endParaRPr lang="en-US" sz="5400" dirty="0">
              <a:latin typeface="Cooper Black" pitchFamily="18" charset="0"/>
            </a:endParaRPr>
          </a:p>
          <a:p>
            <a:pPr marL="0" indent="0">
              <a:buNone/>
            </a:pPr>
            <a:r>
              <a:rPr lang="en-US" sz="5400" dirty="0" smtClean="0">
                <a:latin typeface="Cooper Black" pitchFamily="18" charset="0"/>
              </a:rPr>
              <a:t>            Thank you</a:t>
            </a:r>
            <a:endParaRPr lang="en-US" sz="5400" dirty="0">
              <a:latin typeface="Cooper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9980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DD6503-2358-46A4-81FA-4EF88F551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58280DA-BEBE-4C33-A010-752553F412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16. I am going to (lie/lay) down for an hour.</a:t>
            </a:r>
          </a:p>
          <a:p>
            <a:r>
              <a:rPr lang="en-US" sz="3200" dirty="0"/>
              <a:t> 17. The disappearing penny was simply an optical (allusion/illusion). </a:t>
            </a:r>
          </a:p>
          <a:p>
            <a:r>
              <a:rPr lang="en-US" sz="3200" dirty="0"/>
              <a:t>18. The book is on the table over (their/there/they’re). </a:t>
            </a:r>
          </a:p>
          <a:p>
            <a:r>
              <a:rPr lang="en-US" sz="3200" dirty="0"/>
              <a:t>19. (Whose/Who’s) responsible for the advertising of the event. </a:t>
            </a:r>
          </a:p>
          <a:p>
            <a:r>
              <a:rPr lang="en-US" sz="3200" dirty="0"/>
              <a:t>20. From your words, I can (infer/imply) that you think he is guilty.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05084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061BBA7-45E3-48AF-8FA0-9D5309934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EE49C0-1D5F-460E-B7F8-5195F61BC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21. The weather greatly (effected/affected) the outcome of the race. </a:t>
            </a:r>
          </a:p>
          <a:p>
            <a:r>
              <a:rPr lang="en-US" sz="3200" dirty="0"/>
              <a:t>22. (Their/They’re/There) books are on the bottom shelf. </a:t>
            </a:r>
          </a:p>
          <a:p>
            <a:r>
              <a:rPr lang="en-US" sz="3200" dirty="0"/>
              <a:t>23. Earlier today we walked (to/too) the ice cream parlor.</a:t>
            </a:r>
          </a:p>
          <a:p>
            <a:r>
              <a:rPr lang="en-US" sz="3200" dirty="0"/>
              <a:t> 24. The prisoner was (hung/hanged) last night. </a:t>
            </a:r>
          </a:p>
          <a:p>
            <a:r>
              <a:rPr lang="en-US" sz="3200" dirty="0"/>
              <a:t>25. There are red roses scattered (among/between) the carnations.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74863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90C8C8F-F925-4870-84BA-2783281EA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3137484-8AF0-4785-B52F-D8BCEEA04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26. Kelly ordered her lunch, and (then/than) she went back to work. </a:t>
            </a:r>
          </a:p>
          <a:p>
            <a:r>
              <a:rPr lang="en-US" sz="3200" dirty="0"/>
              <a:t>27. Mark wanted (to raise/to rise) the flag at the assembly today. </a:t>
            </a:r>
          </a:p>
          <a:p>
            <a:r>
              <a:rPr lang="en-US" sz="3200" dirty="0"/>
              <a:t>28. (Who/Whom) did you ask to the party? </a:t>
            </a:r>
          </a:p>
          <a:p>
            <a:r>
              <a:rPr lang="en-US" sz="3200" dirty="0"/>
              <a:t>29. There was too (much/many) chlorine in the pool.</a:t>
            </a:r>
          </a:p>
          <a:p>
            <a:r>
              <a:rPr lang="en-US" sz="3200" dirty="0"/>
              <a:t>30.  My wedding dress is a bit (loose/lose) ,I need to get it altered.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19961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3962611-DFD5-4092-AAFD-559E3DFCE2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2270F1FA-0425-408F-9861-80BF5AFB27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E9B73F-0D8B-482A-B523-07BCD3E48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5368" y="2043663"/>
            <a:ext cx="6105194" cy="203105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dirty="0" smtClean="0">
                <a:solidFill>
                  <a:srgbClr val="FFFFFF"/>
                </a:solidFill>
              </a:rPr>
              <a:t>Exercise-6.10</a:t>
            </a:r>
            <a:endParaRPr lang="en-US" sz="6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372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7DA2205A-5E8E-44FC-99F1-BC36A3FF98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45092" y="643467"/>
            <a:ext cx="9301816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3580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1249</Words>
  <Application>Microsoft Office PowerPoint</Application>
  <PresentationFormat>Custom</PresentationFormat>
  <Paragraphs>189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Office Theme</vt:lpstr>
      <vt:lpstr>UNIT-6</vt:lpstr>
      <vt:lpstr>Exercise-6.9 </vt:lpstr>
      <vt:lpstr>Slide 3</vt:lpstr>
      <vt:lpstr>Slide 4</vt:lpstr>
      <vt:lpstr>Slide 5</vt:lpstr>
      <vt:lpstr>Slide 6</vt:lpstr>
      <vt:lpstr>Slide 7</vt:lpstr>
      <vt:lpstr>Exercise-6.10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Exercise-6.11 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UNIT-6</dc:title>
  <dc:creator>Akash Pundir</dc:creator>
  <cp:lastModifiedBy>Home</cp:lastModifiedBy>
  <cp:revision>13</cp:revision>
  <dcterms:created xsi:type="dcterms:W3CDTF">2020-12-24T16:01:01Z</dcterms:created>
  <dcterms:modified xsi:type="dcterms:W3CDTF">2021-05-03T11:31:50Z</dcterms:modified>
</cp:coreProperties>
</file>